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01" r:id="rId4"/>
    <p:sldId id="293" r:id="rId5"/>
    <p:sldId id="285" r:id="rId6"/>
    <p:sldId id="287" r:id="rId7"/>
    <p:sldId id="288" r:id="rId8"/>
    <p:sldId id="264" r:id="rId9"/>
    <p:sldId id="286" r:id="rId10"/>
    <p:sldId id="284" r:id="rId11"/>
    <p:sldId id="292" r:id="rId12"/>
    <p:sldId id="289" r:id="rId13"/>
    <p:sldId id="290" r:id="rId14"/>
    <p:sldId id="291" r:id="rId15"/>
    <p:sldId id="297" r:id="rId16"/>
    <p:sldId id="298" r:id="rId17"/>
    <p:sldId id="282" r:id="rId18"/>
    <p:sldId id="283" r:id="rId19"/>
    <p:sldId id="294" r:id="rId20"/>
    <p:sldId id="295" r:id="rId21"/>
    <p:sldId id="299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58E-B4D3-499D-AF00-902031FB3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AD230-EADF-4FF4-A0C7-BE89B838D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3B935-2DB8-4089-A42B-7C0798A4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21C7-87D2-4196-9E47-A5F56F35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3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3946-DBED-4B34-A87C-28C15C2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20869-ACE9-4CDE-BB96-76AA470EC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962-F17D-4BA2-900B-C9155AE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27E01-677E-4DFD-9557-959CDF6D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1248-2022-4B0D-9D07-2B8D5532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81319-6D3A-435F-BD52-641FEF816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215FE-FD3D-4E6A-AB2A-7B8C2BA9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E5807-819B-456D-9817-F7A2F7AA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CCDCF-37CB-4045-BBBB-0A4919D8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1FDE-278C-4C46-909D-1FB8C5D8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C4FC-EE08-46E5-89EE-EF56F358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819E-66C3-4BC7-B396-922F8D54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ED31-6110-4E27-8C38-87889B71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A30D-45CE-44FD-BCF1-4BAAB759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FB4A4-F400-4774-BDC0-ED1BCA1F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DFDF-867F-4A7F-B104-CEF29ED5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7589-FD12-48B8-B3B7-314853083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AC300-581F-4D03-AC18-9837131EB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06C96-8181-4A8F-8601-9636E5B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5A459-3700-4F71-A2FC-0277C9A9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2AAA9-57CD-49D3-887B-D513D815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E3EE-23C7-4D82-A8A2-3C8ABB69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91D18-9376-4798-925D-0CE6B949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B000-F1D5-4CF6-A3EE-C9B06762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4322F-E87C-47D6-B2CA-4C204F9C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778E9-B30F-4C8B-AC20-E5E7C20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0C87-5716-4AF6-8A29-499CC641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44A3-FE25-4B7B-8020-CDFB6737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7BE78-C767-488B-A79C-752A7FBF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8B9E4-C609-4F09-A5E3-AB21914C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C8D56-2F8B-4913-B974-96B66C868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1747E-F46B-40C8-A6D2-B842B6F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6956-F2CF-41E1-8DB0-791ACC56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99B8F-AF06-4B7F-A7A9-3A52E5D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493A-0700-42F7-8A2D-301C1B0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AD3F7-FCD6-4041-8887-FF7BF8D9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1C060-96CB-4C74-A5DA-649C354F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5F7D5-86CC-40DE-B92B-2826A281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897F0-1DC7-4517-B992-65E3801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05C99-3113-4C00-B4DB-CFF321BD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378FF-F73B-43DF-9B10-54344E42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2D90-ABC7-478C-AF60-BFE36E0F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DF43-FC87-4E8C-8569-51488F71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4BBA8-8F86-4751-B787-80B9F4A7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2051D-C122-47C8-8E9B-380ABA7D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47928-E159-41FF-B0A3-8641E0B9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F39D3-DBEB-42D4-ABB2-819E15DC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858E-015C-4A2E-A82E-7F0E429B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D136D-5BA6-4BAA-8DFA-4604091B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C80A8-CC0B-4970-B0F6-E1836ABC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C773F-8C04-4316-BE23-BA327197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504E-E990-45C4-BC03-6A7D9A83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EF50B-F8AB-4CBC-8186-94473F78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275B7-B1B5-47DC-A87E-6256DE7A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2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AFE6E-CF4D-44BF-8E28-18B1E6A1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0C2A8-B5CF-4120-9C5B-68B5483F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41BC-6B43-4B36-9B73-D1B1B8817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37073-2B21-4CFB-BEF3-C015946096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86" y="320673"/>
            <a:ext cx="1320114" cy="1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youtu.be/Is8vbyXliV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s8vbyXliV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E329-1945-44B6-9937-B396D162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38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Thesis Advisory Committee Meeting</a:t>
            </a:r>
            <a:br>
              <a:rPr lang="en-US" sz="4800" dirty="0"/>
            </a:br>
            <a:r>
              <a:rPr lang="en-US" sz="4800" dirty="0"/>
              <a:t>June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C531-1D75-46D5-A5A9-47885FDA3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704"/>
            <a:ext cx="9144000" cy="1655762"/>
          </a:xfrm>
        </p:spPr>
        <p:txBody>
          <a:bodyPr/>
          <a:lstStyle/>
          <a:p>
            <a:r>
              <a:rPr lang="en-US" dirty="0"/>
              <a:t>Vincent Baker</a:t>
            </a:r>
          </a:p>
          <a:p>
            <a:r>
              <a:rPr lang="en-US" dirty="0"/>
              <a:t>Drexel University Department of Physics</a:t>
            </a:r>
          </a:p>
        </p:txBody>
      </p:sp>
    </p:spTree>
    <p:extLst>
      <p:ext uri="{BB962C8B-B14F-4D97-AF65-F5344CB8AC3E}">
        <p14:creationId xmlns:p14="http://schemas.microsoft.com/office/powerpoint/2010/main" val="75046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DCA3-85EF-456D-A9B2-4E48C8EA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F655F-A587-4AE2-A45B-5D1417C2644D}"/>
              </a:ext>
            </a:extLst>
          </p:cNvPr>
          <p:cNvSpPr/>
          <p:nvPr/>
        </p:nvSpPr>
        <p:spPr>
          <a:xfrm>
            <a:off x="8441136" y="3247564"/>
            <a:ext cx="341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hlinkClick r:id="rId4"/>
              </a:rPr>
              <a:t>https://youtu.be/Is8vbyXliV0</a:t>
            </a:r>
            <a:r>
              <a:rPr lang="en-US" dirty="0"/>
              <a:t> </a:t>
            </a:r>
          </a:p>
        </p:txBody>
      </p:sp>
      <p:pic>
        <p:nvPicPr>
          <p:cNvPr id="5" name="FiringRateEncoding_SP7">
            <a:hlinkClick r:id="" action="ppaction://media"/>
            <a:extLst>
              <a:ext uri="{FF2B5EF4-FFF2-40B4-BE49-F238E27FC236}">
                <a16:creationId xmlns:a16="http://schemas.microsoft.com/office/drawing/2014/main" id="{C946AB87-F336-4E4B-9E4A-268013520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0865" y="2461738"/>
            <a:ext cx="4646066" cy="353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EE479-5F02-4FDB-ADED-9FE1974ABC81}"/>
              </a:ext>
            </a:extLst>
          </p:cNvPr>
          <p:cNvSpPr txBox="1"/>
          <p:nvPr/>
        </p:nvSpPr>
        <p:spPr>
          <a:xfrm>
            <a:off x="956854" y="1690688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Add </a:t>
            </a:r>
            <a:r>
              <a:rPr lang="en-US">
                <a:solidFill>
                  <a:srgbClr val="FF0000"/>
                </a:solidFill>
              </a:rPr>
              <a:t>1-D video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7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previous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questions from last TAC</a:t>
            </a:r>
          </a:p>
        </p:txBody>
      </p:sp>
    </p:spTree>
    <p:extLst>
      <p:ext uri="{BB962C8B-B14F-4D97-AF65-F5344CB8AC3E}">
        <p14:creationId xmlns:p14="http://schemas.microsoft.com/office/powerpoint/2010/main" val="252023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8EC9-F07B-44D8-90E2-0E25426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0179-B48C-47F7-AB1D-1366A5665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simulation model, higher fidelity neural and synapse dynamics than previous computational studies of traveling waves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Explored traveling waves in 1-D columns: initiation, propagation, annihilation</a:t>
            </a:r>
          </a:p>
          <a:p>
            <a:endParaRPr lang="en-US" dirty="0"/>
          </a:p>
          <a:p>
            <a:r>
              <a:rPr lang="en-US" dirty="0"/>
              <a:t>Unresolved question: why do columns show preferential wave initiation sites ?</a:t>
            </a:r>
          </a:p>
          <a:p>
            <a:pPr lvl="1"/>
            <a:r>
              <a:rPr lang="en-US" u="sng" dirty="0"/>
              <a:t>Answer</a:t>
            </a:r>
            <a:r>
              <a:rPr lang="en-US" dirty="0"/>
              <a:t>: Some inhibitory neurons in the column have a low firing threshold (LTS inhibitory neurons) so are more likely to fire due to background stimulus</a:t>
            </a:r>
          </a:p>
          <a:p>
            <a:pPr lvl="1"/>
            <a:r>
              <a:rPr lang="en-US" dirty="0"/>
              <a:t>These LTS inhibitory neurons can create preferential wave initiation sites through </a:t>
            </a:r>
            <a:r>
              <a:rPr lang="en-US" dirty="0" err="1"/>
              <a:t>postinhibitory</a:t>
            </a:r>
            <a:r>
              <a:rPr lang="en-US" dirty="0"/>
              <a:t> rebound spiking</a:t>
            </a:r>
          </a:p>
        </p:txBody>
      </p:sp>
    </p:spTree>
    <p:extLst>
      <p:ext uri="{BB962C8B-B14F-4D97-AF65-F5344CB8AC3E}">
        <p14:creationId xmlns:p14="http://schemas.microsoft.com/office/powerpoint/2010/main" val="84766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2A7-5E3D-404D-BA1F-90F71071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Inhibitory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00F7-8D9D-41FD-8A57-553F408A5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8" cy="4233430"/>
          </a:xfrm>
        </p:spPr>
        <p:txBody>
          <a:bodyPr>
            <a:normAutofit/>
          </a:bodyPr>
          <a:lstStyle/>
          <a:p>
            <a:r>
              <a:rPr lang="en-US" dirty="0"/>
              <a:t>Cortical inhibitory neurons often have lower firing thresholds, this biological observation is incorporated into our neuron dynamic model</a:t>
            </a:r>
          </a:p>
          <a:p>
            <a:r>
              <a:rPr lang="en-US" dirty="0" err="1"/>
              <a:t>Postinhibitory</a:t>
            </a:r>
            <a:r>
              <a:rPr lang="en-US" dirty="0"/>
              <a:t> rebound spiking is a phenomenon only observed in neuron dynamics in at least 2 dimensions</a:t>
            </a:r>
          </a:p>
          <a:p>
            <a:r>
              <a:rPr lang="en-US" dirty="0"/>
              <a:t>To illustrate the phenomenon we created a column with exactly one LTS inhibitory neuron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4C80-8F7F-4F4C-971C-B110C243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62576"/>
          <a:stretch/>
        </p:blipFill>
        <p:spPr>
          <a:xfrm>
            <a:off x="8294032" y="2078181"/>
            <a:ext cx="3059768" cy="4306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99BC4-4AB1-4123-BA86-9BDAC4810F34}"/>
              </a:ext>
            </a:extLst>
          </p:cNvPr>
          <p:cNvSpPr txBox="1"/>
          <p:nvPr/>
        </p:nvSpPr>
        <p:spPr>
          <a:xfrm>
            <a:off x="1557218" y="6123543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Replace/augment picture with video of this test</a:t>
            </a:r>
          </a:p>
        </p:txBody>
      </p:sp>
    </p:spTree>
    <p:extLst>
      <p:ext uri="{BB962C8B-B14F-4D97-AF65-F5344CB8AC3E}">
        <p14:creationId xmlns:p14="http://schemas.microsoft.com/office/powerpoint/2010/main" val="2931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1.5-D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columns</a:t>
            </a:r>
          </a:p>
        </p:txBody>
      </p:sp>
    </p:spTree>
    <p:extLst>
      <p:ext uri="{BB962C8B-B14F-4D97-AF65-F5344CB8AC3E}">
        <p14:creationId xmlns:p14="http://schemas.microsoft.com/office/powerpoint/2010/main" val="53646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2C01-98BC-4889-882D-C4FA9606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rate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EDB0-E7E1-4560-AB73-FB40A26B7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58745" cy="4351338"/>
          </a:xfrm>
        </p:spPr>
        <p:txBody>
          <a:bodyPr/>
          <a:lstStyle/>
          <a:p>
            <a:r>
              <a:rPr lang="en-US" dirty="0"/>
              <a:t>We have demonstrated 1.5-D neural structures can successfully encode and transmit information about the firing rate of a population of neurons</a:t>
            </a:r>
          </a:p>
          <a:p>
            <a:endParaRPr lang="en-US" dirty="0"/>
          </a:p>
          <a:p>
            <a:r>
              <a:rPr lang="en-US" dirty="0"/>
              <a:t>The space between the individual columns (and thus the degree of inter-column connectivity) changes the behavior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disconnected</a:t>
            </a:r>
            <a:r>
              <a:rPr lang="en-US" dirty="0"/>
              <a:t> ensemble does not transmit information as reliably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moderately connected</a:t>
            </a:r>
            <a:r>
              <a:rPr lang="en-US" dirty="0"/>
              <a:t> ensemble reliably transmit firing rate information in a sparse representation with noise filtering</a:t>
            </a:r>
          </a:p>
        </p:txBody>
      </p:sp>
    </p:spTree>
    <p:extLst>
      <p:ext uri="{BB962C8B-B14F-4D97-AF65-F5344CB8AC3E}">
        <p14:creationId xmlns:p14="http://schemas.microsoft.com/office/powerpoint/2010/main" val="133148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F20F-3290-4EAD-9CCD-6020469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747C-FA70-4096-9DE0-6EE992A8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Placeholder, this slide will explain the experiment and results format</a:t>
            </a:r>
          </a:p>
        </p:txBody>
      </p:sp>
    </p:spTree>
    <p:extLst>
      <p:ext uri="{BB962C8B-B14F-4D97-AF65-F5344CB8AC3E}">
        <p14:creationId xmlns:p14="http://schemas.microsoft.com/office/powerpoint/2010/main" val="253346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028-ADB8-4AF2-A343-D711FAD5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Firing rate encoding + noise, disconnected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CFC5B-E66B-4B8A-9832-D05A453B68D5}"/>
              </a:ext>
            </a:extLst>
          </p:cNvPr>
          <p:cNvSpPr txBox="1"/>
          <p:nvPr/>
        </p:nvSpPr>
        <p:spPr>
          <a:xfrm>
            <a:off x="1500979" y="1909539"/>
            <a:ext cx="245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box shows input firing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E0836-9531-44CA-8DD4-3352D0789936}"/>
              </a:ext>
            </a:extLst>
          </p:cNvPr>
          <p:cNvSpPr txBox="1"/>
          <p:nvPr/>
        </p:nvSpPr>
        <p:spPr>
          <a:xfrm>
            <a:off x="1500979" y="3387294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layer firing rates, all 9 columns plotted using 9 colors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2ED01-B6D0-45EA-A659-37616163F962}"/>
              </a:ext>
            </a:extLst>
          </p:cNvPr>
          <p:cNvSpPr txBox="1"/>
          <p:nvPr/>
        </p:nvSpPr>
        <p:spPr>
          <a:xfrm>
            <a:off x="1500979" y="4942518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layer firing rates, all 9 columns plotted using 9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3EDEB-FE6A-4A3C-A334-DD4CC439C386}"/>
              </a:ext>
            </a:extLst>
          </p:cNvPr>
          <p:cNvSpPr txBox="1"/>
          <p:nvPr/>
        </p:nvSpPr>
        <p:spPr>
          <a:xfrm>
            <a:off x="1307700" y="5865035"/>
            <a:ext cx="9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Disconnected columns don’t reliably transmit information about input firing rate</a:t>
            </a:r>
            <a:r>
              <a:rPr lang="en-US" b="1" dirty="0"/>
              <a:t>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6423A4-7C80-467C-812E-89447120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53" y="1531706"/>
            <a:ext cx="3115680" cy="4227006"/>
          </a:xfrm>
          <a:prstGeom prst="rect">
            <a:avLst/>
          </a:prstGeom>
        </p:spPr>
      </p:pic>
      <p:pic>
        <p:nvPicPr>
          <p:cNvPr id="7" name="Picture 6" descr="A picture containing sitting, man, boat, table&#10;&#10;Description automatically generated">
            <a:extLst>
              <a:ext uri="{FF2B5EF4-FFF2-40B4-BE49-F238E27FC236}">
                <a16:creationId xmlns:a16="http://schemas.microsoft.com/office/drawing/2014/main" id="{0C8E195A-B82B-42BE-AE47-31C49976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06" y="1531706"/>
            <a:ext cx="3098485" cy="422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9468C-7935-49B7-874E-EA1452137B69}"/>
              </a:ext>
            </a:extLst>
          </p:cNvPr>
          <p:cNvSpPr txBox="1"/>
          <p:nvPr/>
        </p:nvSpPr>
        <p:spPr>
          <a:xfrm>
            <a:off x="1500979" y="6186802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Make single slide from these 2 slides, improve presentation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285408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028-ADB8-4AF2-A343-D711FAD5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Firing rate encoding + noise, weakly connected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CFC5B-E66B-4B8A-9832-D05A453B68D5}"/>
              </a:ext>
            </a:extLst>
          </p:cNvPr>
          <p:cNvSpPr txBox="1"/>
          <p:nvPr/>
        </p:nvSpPr>
        <p:spPr>
          <a:xfrm>
            <a:off x="1500979" y="1909539"/>
            <a:ext cx="245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box shows input firing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E0836-9531-44CA-8DD4-3352D0789936}"/>
              </a:ext>
            </a:extLst>
          </p:cNvPr>
          <p:cNvSpPr txBox="1"/>
          <p:nvPr/>
        </p:nvSpPr>
        <p:spPr>
          <a:xfrm>
            <a:off x="1500979" y="3387294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layer firing rates, all 9 columns plotted using 9 colors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2ED01-B6D0-45EA-A659-37616163F962}"/>
              </a:ext>
            </a:extLst>
          </p:cNvPr>
          <p:cNvSpPr txBox="1"/>
          <p:nvPr/>
        </p:nvSpPr>
        <p:spPr>
          <a:xfrm>
            <a:off x="1500979" y="4942518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layer firing rates, all 9 columns plotted using 9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3EDEB-FE6A-4A3C-A334-DD4CC439C386}"/>
              </a:ext>
            </a:extLst>
          </p:cNvPr>
          <p:cNvSpPr txBox="1"/>
          <p:nvPr/>
        </p:nvSpPr>
        <p:spPr>
          <a:xfrm>
            <a:off x="1307700" y="5865035"/>
            <a:ext cx="95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Weakly connected columns DO reliably transmit information about input firing rate</a:t>
            </a:r>
            <a:r>
              <a:rPr lang="en-US" b="1" dirty="0"/>
              <a:t>.</a:t>
            </a:r>
          </a:p>
          <a:p>
            <a:r>
              <a:rPr lang="en-US" sz="2000" b="1" u="sng" dirty="0"/>
              <a:t>Ensemble appears to filter the signal, reducing noise.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E06EC-95B3-4445-85A9-DB305A09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87" y="1531360"/>
            <a:ext cx="2786577" cy="4309353"/>
          </a:xfrm>
          <a:prstGeom prst="rect">
            <a:avLst/>
          </a:prstGeom>
        </p:spPr>
      </p:pic>
      <p:pic>
        <p:nvPicPr>
          <p:cNvPr id="8" name="Picture 7" descr="A picture containing sitting, table, computer, boat&#10;&#10;Description automatically generated">
            <a:extLst>
              <a:ext uri="{FF2B5EF4-FFF2-40B4-BE49-F238E27FC236}">
                <a16:creationId xmlns:a16="http://schemas.microsoft.com/office/drawing/2014/main" id="{DF8B922A-62ED-4102-A778-B1E8A624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57" y="1507039"/>
            <a:ext cx="2807530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C52B-295C-4D6E-94C1-CD8F6F69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9607" cy="1325563"/>
          </a:xfrm>
        </p:spPr>
        <p:txBody>
          <a:bodyPr/>
          <a:lstStyle/>
          <a:p>
            <a:r>
              <a:rPr lang="en-US" dirty="0"/>
              <a:t>Column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0B22-7ECF-4DD2-A15B-C4BEF54F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193"/>
            <a:ext cx="10515600" cy="4351338"/>
          </a:xfrm>
        </p:spPr>
        <p:txBody>
          <a:bodyPr/>
          <a:lstStyle/>
          <a:p>
            <a:r>
              <a:rPr lang="en-US" dirty="0"/>
              <a:t>Ensemble of 4 columns</a:t>
            </a:r>
          </a:p>
          <a:p>
            <a:r>
              <a:rPr lang="en-US" dirty="0"/>
              <a:t>Each constituent column is 4x4x50</a:t>
            </a:r>
          </a:p>
          <a:p>
            <a:r>
              <a:rPr lang="en-US" dirty="0"/>
              <a:t>Columns spaced 8 units apart</a:t>
            </a:r>
          </a:p>
          <a:p>
            <a:r>
              <a:rPr lang="en-US" dirty="0"/>
              <a:t>Strongly connected columns, weak interconnections</a:t>
            </a:r>
          </a:p>
          <a:p>
            <a:r>
              <a:rPr lang="en-US" dirty="0"/>
              <a:t>Stimulated bottom 4 layers with sine input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CE740E8-3D68-4E9D-BC22-DCC6D099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123" y="1690688"/>
            <a:ext cx="173736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EA9B6-39F0-4DBE-9C08-2DD344E4749E}"/>
              </a:ext>
            </a:extLst>
          </p:cNvPr>
          <p:cNvSpPr txBox="1"/>
          <p:nvPr/>
        </p:nvSpPr>
        <p:spPr>
          <a:xfrm>
            <a:off x="725125" y="5124621"/>
            <a:ext cx="77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Include this older information about frequency dependence? If we keep this concept should perform the same experiment with population firing rate instead of just sine stimulus</a:t>
            </a:r>
          </a:p>
        </p:txBody>
      </p:sp>
    </p:spTree>
    <p:extLst>
      <p:ext uri="{BB962C8B-B14F-4D97-AF65-F5344CB8AC3E}">
        <p14:creationId xmlns:p14="http://schemas.microsoft.com/office/powerpoint/2010/main" val="17481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57CA-DFFE-4634-BAF6-9894A55C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5F0A-F68E-47AB-98F7-8A7E203B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work</a:t>
            </a:r>
          </a:p>
          <a:p>
            <a:pPr lvl="1"/>
            <a:r>
              <a:rPr lang="en-US" dirty="0"/>
              <a:t>Locally-connected cortical circuits in multiple dimensions: functional relevance of traveling waves</a:t>
            </a:r>
          </a:p>
          <a:p>
            <a:pPr lvl="1"/>
            <a:r>
              <a:rPr lang="en-US" dirty="0"/>
              <a:t>Biological relevance (cortex organization, local connectivity, observed waves)</a:t>
            </a:r>
          </a:p>
          <a:p>
            <a:r>
              <a:rPr lang="en-US" dirty="0"/>
              <a:t>Summarize previous results, answer wave initiation question from previous TAC</a:t>
            </a:r>
          </a:p>
          <a:p>
            <a:r>
              <a:rPr lang="en-US" dirty="0"/>
              <a:t>1.5D results</a:t>
            </a:r>
          </a:p>
          <a:p>
            <a:pPr lvl="1"/>
            <a:r>
              <a:rPr lang="en-US" dirty="0"/>
              <a:t>Filtering effect</a:t>
            </a:r>
          </a:p>
          <a:p>
            <a:pPr lvl="1"/>
            <a:r>
              <a:rPr lang="en-US" dirty="0"/>
              <a:t>Reliable transmission</a:t>
            </a:r>
          </a:p>
          <a:p>
            <a:pPr lvl="1"/>
            <a:r>
              <a:rPr lang="en-US" dirty="0"/>
              <a:t>Frequency dependence</a:t>
            </a:r>
          </a:p>
          <a:p>
            <a:r>
              <a:rPr lang="en-US" dirty="0"/>
              <a:t>2D </a:t>
            </a:r>
          </a:p>
          <a:p>
            <a:pPr lvl="1"/>
            <a:r>
              <a:rPr lang="en-US" dirty="0"/>
              <a:t>Brief intro, stable attractors</a:t>
            </a:r>
          </a:p>
        </p:txBody>
      </p:sp>
    </p:spTree>
    <p:extLst>
      <p:ext uri="{BB962C8B-B14F-4D97-AF65-F5344CB8AC3E}">
        <p14:creationId xmlns:p14="http://schemas.microsoft.com/office/powerpoint/2010/main" val="334309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7FDF-DAFC-4254-A2FB-8A9C930E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FBC0-C9EB-468E-921F-03851033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very low frequencies each cycle can produce one or multiple waves</a:t>
            </a:r>
          </a:p>
          <a:p>
            <a:r>
              <a:rPr lang="en-US" dirty="0"/>
              <a:t>At medium frequencies each cycle produces one wave</a:t>
            </a:r>
          </a:p>
          <a:p>
            <a:r>
              <a:rPr lang="en-US" dirty="0"/>
              <a:t>At high frequencies output is complex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D86FDF-F54F-40FD-BF1D-A37FB5C5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2" y="3429000"/>
            <a:ext cx="7711503" cy="3170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F542D-A455-4176-B858-9E33504FB4C6}"/>
              </a:ext>
            </a:extLst>
          </p:cNvPr>
          <p:cNvSpPr txBox="1"/>
          <p:nvPr/>
        </p:nvSpPr>
        <p:spPr>
          <a:xfrm>
            <a:off x="838200" y="4151376"/>
            <a:ext cx="2578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Firing diagram, color-coded by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28C3C-EEC2-4F3F-B6AF-EE7CE673673D}"/>
              </a:ext>
            </a:extLst>
          </p:cNvPr>
          <p:cNvSpPr txBox="1"/>
          <p:nvPr/>
        </p:nvSpPr>
        <p:spPr>
          <a:xfrm>
            <a:off x="2702749" y="575475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Stimulus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4BBFBE-4CFB-4379-9B06-F5CB59F2FD60}"/>
              </a:ext>
            </a:extLst>
          </p:cNvPr>
          <p:cNvCxnSpPr>
            <a:stCxn id="6" idx="3"/>
          </p:cNvCxnSpPr>
          <p:nvPr/>
        </p:nvCxnSpPr>
        <p:spPr>
          <a:xfrm flipV="1">
            <a:off x="3416406" y="4289875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D065E3-7F1A-4675-9627-3FCB8EF3765E}"/>
              </a:ext>
            </a:extLst>
          </p:cNvPr>
          <p:cNvCxnSpPr/>
          <p:nvPr/>
        </p:nvCxnSpPr>
        <p:spPr>
          <a:xfrm flipV="1">
            <a:off x="3393593" y="5893250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8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Initial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4069613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4DE6-9C7D-4526-8989-D323118A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90A9-4918-4553-B5AB-0F4D7D53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Traveling wave patterns emerge from uniform random stimulus of a 2-D sheet</a:t>
            </a:r>
          </a:p>
          <a:p>
            <a:r>
              <a:rPr lang="en-US" dirty="0"/>
              <a:t>Due to wave annihilation we can observe “winner-take-all” wave initiation sites, resulting in a stable dynamic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2AC5F-D0CA-46BE-BFAC-3897B73DA991}"/>
              </a:ext>
            </a:extLst>
          </p:cNvPr>
          <p:cNvSpPr/>
          <p:nvPr/>
        </p:nvSpPr>
        <p:spPr>
          <a:xfrm>
            <a:off x="2225063" y="4706909"/>
            <a:ext cx="341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hlinkClick r:id="rId2"/>
              </a:rPr>
              <a:t>https://youtu.be/Is8vbyXliV0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73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ECC3-2812-4744-96A1-7F53E8CC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366-6A31-4A5B-85D4-000062C9B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Completed 1-D research by answering question on wave initiation</a:t>
            </a:r>
          </a:p>
          <a:p>
            <a:pPr lvl="1"/>
            <a:r>
              <a:rPr lang="en-US" dirty="0"/>
              <a:t>Answer showed strengths of the approach</a:t>
            </a:r>
          </a:p>
          <a:p>
            <a:pPr lvl="1"/>
            <a:r>
              <a:rPr lang="en-US" dirty="0"/>
              <a:t>Paper drafted, provided for review</a:t>
            </a:r>
          </a:p>
          <a:p>
            <a:r>
              <a:rPr lang="en-US" dirty="0"/>
              <a:t>1.5D research shows interesting properties of ensembles of columns</a:t>
            </a:r>
          </a:p>
          <a:p>
            <a:pPr lvl="1"/>
            <a:r>
              <a:rPr lang="en-US" dirty="0"/>
              <a:t>Able to encode and transmit sparse representation of population firing rate	</a:t>
            </a:r>
          </a:p>
          <a:p>
            <a:pPr lvl="1"/>
            <a:r>
              <a:rPr lang="en-US" dirty="0"/>
              <a:t>Included in paper with 1-D results</a:t>
            </a:r>
          </a:p>
          <a:p>
            <a:r>
              <a:rPr lang="en-US" dirty="0"/>
              <a:t>Initial 2-D simulations shows traveling wave formation and annihilation, “spiral” waves seen in other simulations, dynamic attractor states</a:t>
            </a:r>
          </a:p>
          <a:p>
            <a:endParaRPr lang="en-US" dirty="0"/>
          </a:p>
          <a:p>
            <a:r>
              <a:rPr lang="en-US" dirty="0"/>
              <a:t>Expect to defend Spring 2021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doing and why does it matter</a:t>
            </a:r>
          </a:p>
        </p:txBody>
      </p:sp>
    </p:spTree>
    <p:extLst>
      <p:ext uri="{BB962C8B-B14F-4D97-AF65-F5344CB8AC3E}">
        <p14:creationId xmlns:p14="http://schemas.microsoft.com/office/powerpoint/2010/main" val="246318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7A48-BE04-40E6-A3FE-B6E330C6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A720-01B1-42E7-8C5A-4339C45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u="sng" dirty="0"/>
              <a:t>cerebral cortex</a:t>
            </a:r>
            <a:r>
              <a:rPr lang="en-US" dirty="0"/>
              <a:t> is the region of the brain responsible for cognitive functions such as object recognition, spatial processing and attention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Modern experimental methods have revealed much about the structure and organization of the cortex, but we still don’t understand the </a:t>
            </a:r>
            <a:r>
              <a:rPr lang="en-US" u="sng" dirty="0"/>
              <a:t>functional role</a:t>
            </a:r>
            <a:r>
              <a:rPr lang="en-US" dirty="0"/>
              <a:t> of cortical organization</a:t>
            </a:r>
          </a:p>
          <a:p>
            <a:endParaRPr lang="en-US" dirty="0"/>
          </a:p>
          <a:p>
            <a:r>
              <a:rPr lang="en-US" dirty="0"/>
              <a:t>The local neuron connectivity in the neuron supports </a:t>
            </a:r>
            <a:r>
              <a:rPr lang="en-US" u="sng" dirty="0"/>
              <a:t>traveling waves</a:t>
            </a:r>
            <a:r>
              <a:rPr lang="en-US" dirty="0"/>
              <a:t> of neuron firing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work proposes functional roles of cortical traveling waves in simple models of neural circuits</a:t>
            </a:r>
          </a:p>
        </p:txBody>
      </p:sp>
    </p:spTree>
    <p:extLst>
      <p:ext uri="{BB962C8B-B14F-4D97-AF65-F5344CB8AC3E}">
        <p14:creationId xmlns:p14="http://schemas.microsoft.com/office/powerpoint/2010/main" val="8709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141-6515-4F9B-8664-7631D2E3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organization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F85759-169C-403A-853F-87A37D84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Cortex has a laminar structure</a:t>
            </a:r>
          </a:p>
          <a:p>
            <a:r>
              <a:rPr lang="en-US" dirty="0"/>
              <a:t>Columnar structures penetrate the layers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F9135-9C56-4CF3-896C-702F0C10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3188235"/>
            <a:ext cx="2664084" cy="2953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F25E4-F8F4-4342-A2E4-300CB1B1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82" y="3188235"/>
            <a:ext cx="3705562" cy="284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08C7A4-CC3A-46D4-9789-F721B987CB8A}"/>
              </a:ext>
            </a:extLst>
          </p:cNvPr>
          <p:cNvSpPr/>
          <p:nvPr/>
        </p:nvSpPr>
        <p:spPr>
          <a:xfrm>
            <a:off x="4266950" y="5929704"/>
            <a:ext cx="2765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Cell-type-specific 3D reconstruction of five neighboring barrel columns in rat </a:t>
            </a:r>
            <a:r>
              <a:rPr lang="en-US" sz="1200" i="1" dirty="0" err="1">
                <a:solidFill>
                  <a:srgbClr val="212121"/>
                </a:solidFill>
                <a:latin typeface="Arial" panose="020B0604020202020204" pitchFamily="34" charset="0"/>
              </a:rPr>
              <a:t>vibrissal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 cortex (credit: Marcel </a:t>
            </a:r>
            <a:r>
              <a:rPr lang="en-US" sz="1200" i="1" dirty="0" err="1">
                <a:solidFill>
                  <a:srgbClr val="212121"/>
                </a:solidFill>
                <a:latin typeface="Arial" panose="020B0604020202020204" pitchFamily="34" charset="0"/>
              </a:rPr>
              <a:t>Oberlaender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 et al.)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2F1DF-C9F6-429B-B472-DD1E6392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36" y="3124521"/>
            <a:ext cx="2497901" cy="2805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3FEBD-4AED-4306-8C76-3B56F41F4DFB}"/>
              </a:ext>
            </a:extLst>
          </p:cNvPr>
          <p:cNvSpPr txBox="1"/>
          <p:nvPr/>
        </p:nvSpPr>
        <p:spPr>
          <a:xfrm>
            <a:off x="7927108" y="6114369"/>
            <a:ext cx="319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Illustration of a density map calculation showing microcolumn organization in the monkey cortex (Cruz et. al.)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62653-B198-4C7C-A65E-5ABF97BAC7F0}"/>
              </a:ext>
            </a:extLst>
          </p:cNvPr>
          <p:cNvSpPr txBox="1"/>
          <p:nvPr/>
        </p:nvSpPr>
        <p:spPr>
          <a:xfrm>
            <a:off x="510957" y="6160535"/>
            <a:ext cx="319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cortex is organized into horizontal layers</a:t>
            </a:r>
          </a:p>
        </p:txBody>
      </p:sp>
    </p:spTree>
    <p:extLst>
      <p:ext uri="{BB962C8B-B14F-4D97-AF65-F5344CB8AC3E}">
        <p14:creationId xmlns:p14="http://schemas.microsoft.com/office/powerpoint/2010/main" val="309681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BFAD-ADAB-46AF-A934-D9430A8D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 and traveling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C5B9-5B78-46B1-B53C-117016EF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102"/>
          </a:xfrm>
        </p:spPr>
        <p:txBody>
          <a:bodyPr>
            <a:normAutofit/>
          </a:bodyPr>
          <a:lstStyle/>
          <a:p>
            <a:r>
              <a:rPr lang="en-US" dirty="0"/>
              <a:t>Most connections in the cortex are between nearby neurons</a:t>
            </a:r>
          </a:p>
          <a:p>
            <a:r>
              <a:rPr lang="en-US" dirty="0"/>
              <a:t>Local connectivity (left) supports traveling waves of neuron firing (right)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EEFA2-C6CF-416B-BE30-562A35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27" y="3457212"/>
            <a:ext cx="4017818" cy="2808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6D76E-E9AE-4217-8435-D12A31168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5"/>
          <a:stretch/>
        </p:blipFill>
        <p:spPr>
          <a:xfrm>
            <a:off x="5988525" y="3581433"/>
            <a:ext cx="5365275" cy="2013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FF169-86B2-4776-9954-210CC626BE96}"/>
              </a:ext>
            </a:extLst>
          </p:cNvPr>
          <p:cNvSpPr/>
          <p:nvPr/>
        </p:nvSpPr>
        <p:spPr>
          <a:xfrm>
            <a:off x="6971546" y="5692912"/>
            <a:ext cx="339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Propagating waves in the visual cortex </a:t>
            </a:r>
          </a:p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Wu et. al 2008.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6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89EA-8981-4D8B-BFF9-EF6B5CEB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BA1D3-8DC0-42EF-8053-6E80207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84" y="1659182"/>
            <a:ext cx="10515600" cy="12553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1-D columns</a:t>
            </a:r>
          </a:p>
          <a:p>
            <a:r>
              <a:rPr lang="en-US" dirty="0"/>
              <a:t>1.5-D ensembles of columns</a:t>
            </a:r>
          </a:p>
          <a:p>
            <a:r>
              <a:rPr lang="en-US" dirty="0"/>
              <a:t>2-D sheets</a:t>
            </a:r>
          </a:p>
          <a:p>
            <a:r>
              <a:rPr lang="en-US" i="1" dirty="0"/>
              <a:t>2.5D sheets connected by columns (future work)</a:t>
            </a:r>
          </a:p>
        </p:txBody>
      </p:sp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F5208E46-26E9-4675-92CA-4E09147F8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866" y="3743805"/>
            <a:ext cx="2380134" cy="2233744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188F508-8D60-4993-9F10-80DE3F8FC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9136" y="3743805"/>
            <a:ext cx="855072" cy="2007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844AD-851A-4D27-B9B5-AD3FD6852D07}"/>
              </a:ext>
            </a:extLst>
          </p:cNvPr>
          <p:cNvSpPr txBox="1"/>
          <p:nvPr/>
        </p:nvSpPr>
        <p:spPr>
          <a:xfrm>
            <a:off x="1926672" y="5885882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Add 2-D picture, use common color scheme for connection length</a:t>
            </a:r>
          </a:p>
        </p:txBody>
      </p:sp>
    </p:spTree>
    <p:extLst>
      <p:ext uri="{BB962C8B-B14F-4D97-AF65-F5344CB8AC3E}">
        <p14:creationId xmlns:p14="http://schemas.microsoft.com/office/powerpoint/2010/main" val="29154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ADBD-46F3-4967-9FEC-185B1B0C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C69B-6184-4D9A-96C1-FC7792BB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1-D structures: Tunable information propagation speed, </a:t>
            </a:r>
          </a:p>
          <a:p>
            <a:endParaRPr lang="en-US" dirty="0"/>
          </a:p>
          <a:p>
            <a:r>
              <a:rPr lang="en-US" dirty="0"/>
              <a:t>1.5-D structures: Reliable encoding and transport of population firing rates</a:t>
            </a:r>
          </a:p>
          <a:p>
            <a:endParaRPr lang="en-US" dirty="0"/>
          </a:p>
          <a:p>
            <a:r>
              <a:rPr lang="en-US" dirty="0"/>
              <a:t>2-D structures: Stable attractor states, </a:t>
            </a:r>
            <a:r>
              <a:rPr lang="en-US" i="1" dirty="0"/>
              <a:t>spatial processing via traveling waves (to be done)</a:t>
            </a:r>
          </a:p>
        </p:txBody>
      </p:sp>
    </p:spTree>
    <p:extLst>
      <p:ext uri="{BB962C8B-B14F-4D97-AF65-F5344CB8AC3E}">
        <p14:creationId xmlns:p14="http://schemas.microsoft.com/office/powerpoint/2010/main" val="26811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6910</TotalTime>
  <Words>926</Words>
  <Application>Microsoft Office PowerPoint</Application>
  <PresentationFormat>Widescreen</PresentationFormat>
  <Paragraphs>116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Thesis Advisory Committee Meeting June 2020</vt:lpstr>
      <vt:lpstr>Outline</vt:lpstr>
      <vt:lpstr>Research status</vt:lpstr>
      <vt:lpstr>Overview of problem</vt:lpstr>
      <vt:lpstr>Motivation</vt:lpstr>
      <vt:lpstr>Cortex organization</vt:lpstr>
      <vt:lpstr>Local connectivity and traveling waves</vt:lpstr>
      <vt:lpstr>Fundamental structures</vt:lpstr>
      <vt:lpstr>Proposed roles</vt:lpstr>
      <vt:lpstr>Wave examples</vt:lpstr>
      <vt:lpstr>Summary of previous work</vt:lpstr>
      <vt:lpstr>Summary of previous work</vt:lpstr>
      <vt:lpstr>LTS Inhibitory Neurons</vt:lpstr>
      <vt:lpstr>1.5-D Results</vt:lpstr>
      <vt:lpstr>Population rate encoding</vt:lpstr>
      <vt:lpstr>Experiment</vt:lpstr>
      <vt:lpstr>Results: Firing rate encoding + noise, disconnected columns</vt:lpstr>
      <vt:lpstr>Results: Firing rate encoding + noise, weakly connected columns</vt:lpstr>
      <vt:lpstr>Column ensemble</vt:lpstr>
      <vt:lpstr>Frequency dependence</vt:lpstr>
      <vt:lpstr>2-D Initial Results</vt:lpstr>
      <vt:lpstr>2-D simulations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vbaker</dc:creator>
  <cp:lastModifiedBy>vbaker</cp:lastModifiedBy>
  <cp:revision>128</cp:revision>
  <dcterms:created xsi:type="dcterms:W3CDTF">2018-05-08T12:57:52Z</dcterms:created>
  <dcterms:modified xsi:type="dcterms:W3CDTF">2020-05-01T17:57:35Z</dcterms:modified>
</cp:coreProperties>
</file>